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559675" cy="10691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82" y="19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15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4160" cy="37008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480" cy="410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29510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8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0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4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028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8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7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5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3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2646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9812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en-US" sz="4000" b="1" i="1" u="none" strike="noStrike">
          <a:ln>
            <a:noFill/>
          </a:ln>
          <a:solidFill>
            <a:srgbClr val="FF9966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tabLst/>
        <a:defRPr lang="en-US" sz="3200" b="0" i="0" u="none" strike="noStrike">
          <a:ln>
            <a:noFill/>
          </a:ln>
          <a:solidFill>
            <a:srgbClr val="E6E6E6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>
          <a:xfrm>
            <a:off x="1007999" y="1602000"/>
            <a:ext cx="8608320" cy="22953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en-US" sz="5400" i="0" dirty="0">
                <a:solidFill>
                  <a:srgbClr val="FFFFFF"/>
                </a:solidFill>
              </a:rPr>
              <a:t>LÄNDER</a:t>
            </a:r>
            <a:br>
              <a:rPr lang="en-US" sz="5400" i="0" dirty="0">
                <a:solidFill>
                  <a:srgbClr val="FFFFFF"/>
                </a:solidFill>
              </a:rPr>
            </a:br>
            <a:r>
              <a:rPr lang="en-US" sz="5400" i="0" dirty="0">
                <a:solidFill>
                  <a:srgbClr val="FFFFFF"/>
                </a:solidFill>
              </a:rPr>
              <a:t>MENSCHEN</a:t>
            </a:r>
            <a:br>
              <a:rPr lang="en-US" sz="5400" i="0" dirty="0">
                <a:solidFill>
                  <a:srgbClr val="FFFFFF"/>
                </a:solidFill>
              </a:rPr>
            </a:br>
            <a:r>
              <a:rPr lang="en-US" sz="5400" i="0" dirty="0">
                <a:solidFill>
                  <a:srgbClr val="FFFFFF"/>
                </a:solidFill>
              </a:rPr>
              <a:t>SPRACHEN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3198240"/>
            <a:ext cx="4660920" cy="3713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aşlık 2"/>
          <p:cNvSpPr txBox="1">
            <a:spLocks noGrp="1"/>
          </p:cNvSpPr>
          <p:nvPr>
            <p:ph type="title" idx="4294967295"/>
          </p:nvPr>
        </p:nvSpPr>
        <p:spPr>
          <a:xfrm>
            <a:off x="3341880" y="1300451"/>
            <a:ext cx="6345360" cy="344709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Das Land </a:t>
            </a:r>
            <a:r>
              <a:rPr lang="en-US" sz="3200" i="0" dirty="0" err="1">
                <a:solidFill>
                  <a:srgbClr val="FFFFFF"/>
                </a:solidFill>
                <a:latin typeface="Times New Roman" pitchFamily="18"/>
              </a:rPr>
              <a:t>heißt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Aserbaidschan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Menschen von Aserbaidschan 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en-US" sz="3200" i="0" dirty="0" err="1">
                <a:solidFill>
                  <a:srgbClr val="FFFFFF"/>
                </a:solidFill>
                <a:latin typeface="Times New Roman" pitchFamily="18"/>
              </a:rPr>
              <a:t>heißen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 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die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Aserbaidschaner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Sprache ist </a:t>
            </a:r>
            <a:r>
              <a:rPr lang="tr-TR" sz="3200" dirty="0" err="1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Türkisch</a:t>
            </a:r>
            <a:r>
              <a:rPr lang="en-US" sz="3200" i="0" dirty="0" smtClean="0">
                <a:solidFill>
                  <a:srgbClr val="FFFFFF"/>
                </a:solidFill>
                <a:latin typeface="Times New Roman" pitchFamily="18"/>
              </a:rPr>
              <a:t>.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Der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Aserbaidschaner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– </a:t>
            </a:r>
            <a:b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Die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Aserbaidschanerin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endParaRPr lang="en-US" sz="3200" i="0" dirty="0">
              <a:solidFill>
                <a:srgbClr val="FFFFFF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7880" y="3917160"/>
            <a:ext cx="5712120" cy="2922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aşlık 2"/>
          <p:cNvSpPr txBox="1">
            <a:spLocks noGrp="1"/>
          </p:cNvSpPr>
          <p:nvPr>
            <p:ph type="title" idx="4294967295"/>
          </p:nvPr>
        </p:nvSpPr>
        <p:spPr>
          <a:xfrm>
            <a:off x="3375360" y="648000"/>
            <a:ext cx="6278040" cy="47520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Das Land heißt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Russland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Menschen von Russland 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heißen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die Russen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Sprache ist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Russisch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Der Russe – Die Russin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endParaRPr lang="en-US" sz="3200" i="0">
              <a:solidFill>
                <a:srgbClr val="FFFFFF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99880" y="288000"/>
            <a:ext cx="7584120" cy="3567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aşlık 2"/>
          <p:cNvSpPr txBox="1">
            <a:spLocks noGrp="1"/>
          </p:cNvSpPr>
          <p:nvPr>
            <p:ph type="title" idx="4294967295"/>
          </p:nvPr>
        </p:nvSpPr>
        <p:spPr>
          <a:xfrm>
            <a:off x="817200" y="3808893"/>
            <a:ext cx="8830800" cy="2462213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3200" i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● 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Das Land </a:t>
            </a:r>
            <a:r>
              <a:rPr lang="en-US" sz="3200" i="0" dirty="0" err="1">
                <a:solidFill>
                  <a:srgbClr val="FFFFFF"/>
                </a:solidFill>
                <a:latin typeface="Times New Roman" pitchFamily="18"/>
              </a:rPr>
              <a:t>heißt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 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die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Türkei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● Die Menschen </a:t>
            </a:r>
            <a:r>
              <a:rPr lang="x-none" sz="3200" i="0" smtClean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der </a:t>
            </a:r>
            <a:r>
              <a:rPr lang="x-none" sz="3200" i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Türkei heißen 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die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Türken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.</a:t>
            </a:r>
            <a:b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</a:br>
            <a:r>
              <a:rPr lang="x-none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● Die Sprache ist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Türkisch</a:t>
            </a:r>
            <a:r>
              <a:rPr lang="en-US" sz="3200" i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.</a:t>
            </a:r>
            <a:br>
              <a:rPr lang="en-US" sz="3200" i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</a:br>
            <a:r>
              <a:rPr lang="x-none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● </a:t>
            </a:r>
            <a:r>
              <a:rPr lang="en-US" sz="3200" dirty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Der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Türke</a:t>
            </a:r>
            <a:r>
              <a:rPr lang="en-US" sz="3200" dirty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 – Die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Türkin</a:t>
            </a:r>
            <a:r>
              <a:rPr lang="en-US" sz="3200" i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.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endParaRPr lang="en-US" sz="3200" i="0" dirty="0">
              <a:solidFill>
                <a:srgbClr val="FFFFFF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88000" y="936000"/>
            <a:ext cx="4328640" cy="600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aşlık 2"/>
          <p:cNvSpPr txBox="1">
            <a:spLocks noGrp="1"/>
          </p:cNvSpPr>
          <p:nvPr>
            <p:ph type="title" idx="4294967295"/>
          </p:nvPr>
        </p:nvSpPr>
        <p:spPr>
          <a:xfrm>
            <a:off x="360000" y="1296000"/>
            <a:ext cx="9655200" cy="27360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3200" i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● 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Das Land heißt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Deutschland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● Die Menschen von Deutschland heißen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die Deutschen.</a:t>
            </a:r>
            <a:b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</a:br>
            <a:r>
              <a:rPr lang="x-none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● 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Die Sprache ist</a:t>
            </a:r>
            <a:r>
              <a:rPr lang="en-US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Deutsch</a:t>
            </a:r>
            <a:r>
              <a:rPr lang="en-US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.</a:t>
            </a:r>
            <a:br>
              <a:rPr lang="en-US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</a:br>
            <a:r>
              <a:rPr lang="x-none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●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Der Deutscher – Die Deutsche</a:t>
            </a:r>
            <a:r>
              <a:rPr lang="en-US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.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endParaRPr lang="en-US" sz="3200" i="0">
              <a:solidFill>
                <a:srgbClr val="FFFFFF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96000" y="186120"/>
            <a:ext cx="4643640" cy="420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aşlık 2"/>
          <p:cNvSpPr txBox="1">
            <a:spLocks noGrp="1"/>
          </p:cNvSpPr>
          <p:nvPr>
            <p:ph type="title" idx="4294967295"/>
          </p:nvPr>
        </p:nvSpPr>
        <p:spPr>
          <a:xfrm>
            <a:off x="823680" y="3816000"/>
            <a:ext cx="8608320" cy="27360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3200" i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● 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Das Land heißt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Italien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● Die Menschen von Italien heißen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die Italiener.</a:t>
            </a:r>
            <a:b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</a:br>
            <a:r>
              <a:rPr lang="x-none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● 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Die Sprache ist</a:t>
            </a:r>
            <a:r>
              <a:rPr lang="en-US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Italienisch</a:t>
            </a:r>
            <a:r>
              <a:rPr lang="en-US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.</a:t>
            </a:r>
            <a:br>
              <a:rPr lang="en-US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</a:br>
            <a:r>
              <a:rPr lang="x-none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●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Der Italiener – Die Italienerin</a:t>
            </a:r>
            <a:r>
              <a:rPr lang="en-US" sz="3200" i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Segoe UI" pitchFamily="2"/>
              </a:rPr>
              <a:t>.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endParaRPr lang="en-US" sz="3200" i="0">
              <a:solidFill>
                <a:srgbClr val="FFFFFF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36000" y="402120"/>
            <a:ext cx="4673160" cy="4637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aşlık 2"/>
          <p:cNvSpPr txBox="1">
            <a:spLocks noGrp="1"/>
          </p:cNvSpPr>
          <p:nvPr>
            <p:ph type="title" idx="4294967295"/>
          </p:nvPr>
        </p:nvSpPr>
        <p:spPr>
          <a:xfrm>
            <a:off x="401040" y="3816000"/>
            <a:ext cx="9454319" cy="27360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Das Land heißt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Frankreich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Menschen von Frankreich heißen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die Franzosen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Sprache ist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Französisch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Der Franzose – Die Franzosin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endParaRPr lang="en-US" sz="3200" i="0">
              <a:solidFill>
                <a:srgbClr val="FFFFFF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1368000"/>
            <a:ext cx="3825360" cy="46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aşlık 2"/>
          <p:cNvSpPr txBox="1">
            <a:spLocks noGrp="1"/>
          </p:cNvSpPr>
          <p:nvPr>
            <p:ph type="title" idx="4294967295"/>
          </p:nvPr>
        </p:nvSpPr>
        <p:spPr>
          <a:xfrm>
            <a:off x="3513959" y="648000"/>
            <a:ext cx="6278040" cy="47520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Das Land heißt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England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Menschen von England 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heißen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die Engländer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Sprache ist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Englisch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Der Engländer – Die Engländerin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endParaRPr lang="en-US" sz="3200" i="0">
              <a:solidFill>
                <a:srgbClr val="FFFFFF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3528000"/>
            <a:ext cx="3960000" cy="3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aşlık 2"/>
          <p:cNvSpPr txBox="1">
            <a:spLocks noGrp="1"/>
          </p:cNvSpPr>
          <p:nvPr>
            <p:ph type="title" idx="4294967295"/>
          </p:nvPr>
        </p:nvSpPr>
        <p:spPr>
          <a:xfrm>
            <a:off x="3513959" y="648000"/>
            <a:ext cx="6278040" cy="47520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Das Land heißt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Spanien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Menschen von Spanien 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heißen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die Spanier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Sprache ist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Spanisch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Der Spanier – Die Spanierin</a:t>
            </a:r>
            <a:r>
              <a:rPr lang="en-US" sz="3200" i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>
                <a:solidFill>
                  <a:srgbClr val="FFFFFF"/>
                </a:solidFill>
                <a:latin typeface="Times New Roman" pitchFamily="18"/>
              </a:rPr>
            </a:br>
            <a:endParaRPr lang="en-US" sz="3200" i="0">
              <a:solidFill>
                <a:srgbClr val="FFFFFF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1880" y="3816000"/>
            <a:ext cx="5208120" cy="2578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aşlık 2"/>
          <p:cNvSpPr txBox="1">
            <a:spLocks noGrp="1"/>
          </p:cNvSpPr>
          <p:nvPr>
            <p:ph type="title" idx="4294967295"/>
          </p:nvPr>
        </p:nvSpPr>
        <p:spPr>
          <a:xfrm>
            <a:off x="2795940" y="1403115"/>
            <a:ext cx="7132859" cy="2954655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Das Land </a:t>
            </a:r>
            <a:r>
              <a:rPr lang="en-US" sz="3200" i="0" dirty="0" err="1">
                <a:solidFill>
                  <a:srgbClr val="FFFFFF"/>
                </a:solidFill>
                <a:latin typeface="Times New Roman" pitchFamily="18"/>
              </a:rPr>
              <a:t>heißt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Österreich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Menschen von Österreich 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tr-TR" sz="3200" i="0" dirty="0" smtClean="0">
                <a:solidFill>
                  <a:srgbClr val="FFFFFF"/>
                </a:solidFill>
                <a:latin typeface="Times New Roman" pitchFamily="18"/>
              </a:rPr>
              <a:t>      </a:t>
            </a:r>
            <a:r>
              <a:rPr lang="en-US" sz="3200" i="0" dirty="0" err="1" smtClean="0">
                <a:solidFill>
                  <a:srgbClr val="FFFFFF"/>
                </a:solidFill>
                <a:latin typeface="Times New Roman" pitchFamily="18"/>
              </a:rPr>
              <a:t>heißen</a:t>
            </a:r>
            <a:r>
              <a:rPr lang="en-US" sz="3200" i="0" dirty="0" smtClean="0">
                <a:solidFill>
                  <a:srgbClr val="FFFFFF"/>
                </a:solidFill>
                <a:latin typeface="Times New Roman" pitchFamily="18"/>
              </a:rPr>
              <a:t> 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die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Östereicher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Sprache ist </a:t>
            </a:r>
            <a:r>
              <a:rPr lang="tr-TR" sz="3200" dirty="0" err="1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Deutsch</a:t>
            </a:r>
            <a:r>
              <a:rPr lang="en-US" sz="3200" i="0" dirty="0" smtClean="0">
                <a:solidFill>
                  <a:srgbClr val="FFFFFF"/>
                </a:solidFill>
                <a:latin typeface="Times New Roman" pitchFamily="18"/>
              </a:rPr>
              <a:t>.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Der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Österreicher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– Die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Österreicherin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endParaRPr lang="en-US" sz="3200" i="0" dirty="0">
              <a:solidFill>
                <a:srgbClr val="FFFFFF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240" y="3384000"/>
            <a:ext cx="5424120" cy="3244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aşlık 2"/>
          <p:cNvSpPr txBox="1">
            <a:spLocks noGrp="1"/>
          </p:cNvSpPr>
          <p:nvPr>
            <p:ph type="title" idx="4294967295"/>
          </p:nvPr>
        </p:nvSpPr>
        <p:spPr>
          <a:xfrm>
            <a:off x="3373200" y="1546672"/>
            <a:ext cx="6278040" cy="2954655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Das Land </a:t>
            </a:r>
            <a:r>
              <a:rPr lang="en-US" sz="3200" i="0" dirty="0" err="1">
                <a:solidFill>
                  <a:srgbClr val="FFFFFF"/>
                </a:solidFill>
                <a:latin typeface="Times New Roman" pitchFamily="18"/>
              </a:rPr>
              <a:t>heißt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 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die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Schweiz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Menschen von der Schweiz 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en-US" sz="3200" i="0" dirty="0" err="1">
                <a:solidFill>
                  <a:srgbClr val="FFFFFF"/>
                </a:solidFill>
                <a:latin typeface="Times New Roman" pitchFamily="18"/>
              </a:rPr>
              <a:t>heißen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 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die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Schweizer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Die Sprache ist </a:t>
            </a:r>
            <a:r>
              <a:rPr lang="tr-TR" sz="3200" dirty="0" err="1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Deutsch</a:t>
            </a:r>
            <a:r>
              <a:rPr lang="en-US" sz="3200" i="0" dirty="0" smtClean="0">
                <a:solidFill>
                  <a:srgbClr val="FFFFFF"/>
                </a:solidFill>
                <a:latin typeface="Times New Roman" pitchFamily="18"/>
              </a:rPr>
              <a:t>.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/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r>
              <a:rPr lang="x-none" sz="3200" i="0">
                <a:solidFill>
                  <a:srgbClr val="FFFFFF"/>
                </a:solidFill>
                <a:latin typeface="Times New Roman" pitchFamily="18"/>
              </a:rPr>
              <a:t>● 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Der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Schweizer</a:t>
            </a:r>
            <a:r>
              <a:rPr lang="en-US" sz="32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– Die </a:t>
            </a:r>
            <a:r>
              <a:rPr lang="en-US" sz="320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Schweizerin</a:t>
            </a:r>
            <a:r>
              <a:rPr lang="en-US" sz="3200" i="0" dirty="0">
                <a:solidFill>
                  <a:srgbClr val="FFFFFF"/>
                </a:solidFill>
                <a:latin typeface="Times New Roman" pitchFamily="18"/>
              </a:rPr>
              <a:t>.</a:t>
            </a:r>
            <a:br>
              <a:rPr lang="en-US" sz="3200" i="0" dirty="0">
                <a:solidFill>
                  <a:srgbClr val="FFFFFF"/>
                </a:solidFill>
                <a:latin typeface="Times New Roman" pitchFamily="18"/>
              </a:rPr>
            </a:br>
            <a:endParaRPr lang="en-US" sz="3200" i="0" dirty="0">
              <a:solidFill>
                <a:srgbClr val="FFFFFF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darkblue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../../../../../Program%20Files%20(x86)/OpenOffice%204/share/template/tr/layout/lyt-darkblue.otp</Template>
  <TotalTime>80</TotalTime>
  <Words>63</Words>
  <Application>Microsoft Office PowerPoint</Application>
  <PresentationFormat>Özel</PresentationFormat>
  <Paragraphs>11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lyt-darkblue</vt:lpstr>
      <vt:lpstr>LÄNDER MENSCHEN SPRACHEN</vt:lpstr>
      <vt:lpstr>● Das Land heißt die Türkei. ● Die Menschen der Türkei heißen die Türken. ● Die Sprache ist Türkisch. ● Der Türke – Die Türkin. </vt:lpstr>
      <vt:lpstr>● Das Land heißt Deutschland. ● Die Menschen von Deutschland heißen die Deutschen. ● Die Sprache ist Deutsch. ● Der Deutscher – Die Deutsche. </vt:lpstr>
      <vt:lpstr>● Das Land heißt Italien. ● Die Menschen von Italien heißen die Italiener. ● Die Sprache ist Italienisch. ● Der Italiener – Die Italienerin. </vt:lpstr>
      <vt:lpstr>● Das Land heißt Frankreich. ● Die Menschen von Frankreich heißen die Franzosen. ● Die Sprache ist Französisch. ● Der Franzose – Die Franzosin. </vt:lpstr>
      <vt:lpstr>● Das Land heißt England. ● Die Menschen von England  heißen die Engländer. ● Die Sprache ist Englisch. ● Der Engländer – Die Engländerin. </vt:lpstr>
      <vt:lpstr>● Das Land heißt Spanien. ● Die Menschen von Spanien  heißen die Spanier. ● Die Sprache ist Spanisch. ● Der Spanier – Die Spanierin. </vt:lpstr>
      <vt:lpstr>● Das Land heißt Österreich. ● Die Menschen von Österreich        heißen die Östereicher. ● Die Sprache ist Deutsch. ● Der Österreicher – Die Österreicherin. </vt:lpstr>
      <vt:lpstr>● Das Land heißt die Schweiz. ● Die Menschen von der Schweiz  heißen die Schweizer. ● Die Sprache ist Deutsch. ● Der Schweizer – Die Schweizerin. </vt:lpstr>
      <vt:lpstr>● Das Land heißt Aserbaidschan. ● Die Menschen von Aserbaidschan  heißen die Aserbaidschaner. ● Die Sprache ist Türkisch. ● Der Aserbaidschaner –  Die Aserbaidschanerin. </vt:lpstr>
      <vt:lpstr>● Das Land heißt Russland. ● Die Menschen von Russland  heißen die Russen. ● Die Sprache ist Russisch. ● Der Russe – Die Russin.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Blue with Orange</dc:title>
  <dc:creator>Sevil Uygun</dc:creator>
  <dc:description>Orange title on dark blue background with orange stripes on bottom border</dc:description>
  <cp:lastModifiedBy>emre sarı</cp:lastModifiedBy>
  <cp:revision>23</cp:revision>
  <dcterms:created xsi:type="dcterms:W3CDTF">2014-12-15T03:52:59Z</dcterms:created>
  <dcterms:modified xsi:type="dcterms:W3CDTF">2015-12-10T10:24:22Z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